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60" r:id="rId3"/>
    <p:sldId id="299" r:id="rId4"/>
    <p:sldId id="261" r:id="rId5"/>
    <p:sldId id="268" r:id="rId6"/>
    <p:sldId id="269" r:id="rId8"/>
    <p:sldId id="270" r:id="rId9"/>
    <p:sldId id="301" r:id="rId10"/>
    <p:sldId id="300" r:id="rId11"/>
    <p:sldId id="292" r:id="rId12"/>
    <p:sldId id="298" r:id="rId13"/>
    <p:sldId id="289" r:id="rId14"/>
    <p:sldId id="287" r:id="rId15"/>
    <p:sldId id="294" r:id="rId16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6A9B"/>
    <a:srgbClr val="244141"/>
    <a:srgbClr val="FBAF2D"/>
    <a:srgbClr val="DA2757"/>
    <a:srgbClr val="295175"/>
    <a:srgbClr val="70C833"/>
    <a:srgbClr val="EC566B"/>
    <a:srgbClr val="00A5E7"/>
    <a:srgbClr val="A9C3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932" autoAdjust="0"/>
  </p:normalViewPr>
  <p:slideViewPr>
    <p:cSldViewPr snapToGrid="0">
      <p:cViewPr>
        <p:scale>
          <a:sx n="100" d="100"/>
          <a:sy n="100" d="100"/>
        </p:scale>
        <p:origin x="-294" y="-264"/>
      </p:cViewPr>
      <p:guideLst>
        <p:guide orient="horz" pos="2160"/>
        <p:guide orient="horz" pos="164"/>
        <p:guide orient="horz" pos="4088"/>
        <p:guide pos="2897"/>
        <p:guide pos="558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C6D58-4531-49B8-8851-1618CB27DC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7AC05-D420-4A4D-99D1-7667B0661BE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1ppt.com/ziliao/" TargetMode="External"/><Relationship Id="rId8" Type="http://schemas.openxmlformats.org/officeDocument/2006/relationships/hyperlink" Target="http://www.1ppt.com/powerpoint/" TargetMode="External"/><Relationship Id="rId7" Type="http://schemas.openxmlformats.org/officeDocument/2006/relationships/hyperlink" Target="http://www.1ppt.com/xiazai/" TargetMode="External"/><Relationship Id="rId6" Type="http://schemas.openxmlformats.org/officeDocument/2006/relationships/hyperlink" Target="http://www.1ppt.com/tubiao/" TargetMode="External"/><Relationship Id="rId5" Type="http://schemas.openxmlformats.org/officeDocument/2006/relationships/hyperlink" Target="http://www.1ppt.com/beijing/" TargetMode="External"/><Relationship Id="rId4" Type="http://schemas.openxmlformats.org/officeDocument/2006/relationships/hyperlink" Target="http://www.1ppt.com/sucai/" TargetMode="External"/><Relationship Id="rId3" Type="http://schemas.openxmlformats.org/officeDocument/2006/relationships/hyperlink" Target="http://www.1ppt.com/moban/" TargetMode="External"/><Relationship Id="rId24" Type="http://schemas.openxmlformats.org/officeDocument/2006/relationships/hyperlink" Target="http://www.1ppt.com/kejian/lishi/" TargetMode="External"/><Relationship Id="rId23" Type="http://schemas.openxmlformats.org/officeDocument/2006/relationships/hyperlink" Target="http://www.1ppt.com/kejian/dili/" TargetMode="External"/><Relationship Id="rId22" Type="http://schemas.openxmlformats.org/officeDocument/2006/relationships/hyperlink" Target="http://www.1ppt.com/kejian/shengwu/" TargetMode="External"/><Relationship Id="rId21" Type="http://schemas.openxmlformats.org/officeDocument/2006/relationships/hyperlink" Target="http://www.1ppt.com/kejian/huaxue/" TargetMode="External"/><Relationship Id="rId20" Type="http://schemas.openxmlformats.org/officeDocument/2006/relationships/hyperlink" Target="http://www.1ppt.com/kejian/wuli/" TargetMode="External"/><Relationship Id="rId2" Type="http://schemas.openxmlformats.org/officeDocument/2006/relationships/notesMaster" Target="../notesMasters/notesMaster1.xml"/><Relationship Id="rId19" Type="http://schemas.openxmlformats.org/officeDocument/2006/relationships/hyperlink" Target="http://www.1ppt.com/kejian/kexue/" TargetMode="External"/><Relationship Id="rId18" Type="http://schemas.openxmlformats.org/officeDocument/2006/relationships/hyperlink" Target="http://www.1ppt.com/kejian/meishu/" TargetMode="External"/><Relationship Id="rId17" Type="http://schemas.openxmlformats.org/officeDocument/2006/relationships/hyperlink" Target="http://www.1ppt.com/kejian/yingyu/" TargetMode="External"/><Relationship Id="rId16" Type="http://schemas.openxmlformats.org/officeDocument/2006/relationships/hyperlink" Target="http://www.1ppt.com/kejian/shuxue/" TargetMode="External"/><Relationship Id="rId15" Type="http://schemas.openxmlformats.org/officeDocument/2006/relationships/hyperlink" Target="http://www.1ppt.com/kejian/yuwen/" TargetMode="External"/><Relationship Id="rId14" Type="http://schemas.openxmlformats.org/officeDocument/2006/relationships/hyperlink" Target="http://www.1ppt.com/kejian/" TargetMode="External"/><Relationship Id="rId13" Type="http://schemas.openxmlformats.org/officeDocument/2006/relationships/hyperlink" Target="http://www.1ppt.cn/" TargetMode="External"/><Relationship Id="rId12" Type="http://schemas.openxmlformats.org/officeDocument/2006/relationships/hyperlink" Target="http://www.1ppt.com/jiaoan/" TargetMode="External"/><Relationship Id="rId11" Type="http://schemas.openxmlformats.org/officeDocument/2006/relationships/hyperlink" Target="http://www.1ppt.com/shiti/" TargetMode="External"/><Relationship Id="rId10" Type="http://schemas.openxmlformats.org/officeDocument/2006/relationships/hyperlink" Target="http://www.1ppt.com/fanwen/" TargetMode="Externa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3"/>
              </a:rPr>
              <a:t>www.1ppt.com/moban/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素材：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4"/>
              </a:rPr>
              <a:t>www.1ppt.com/sucai/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背景：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5"/>
              </a:rPr>
              <a:t>www.1ppt.com/beijing/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图表：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6"/>
              </a:rPr>
              <a:t>www.1ppt.com/tubiao/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7"/>
              </a:rPr>
              <a:t>www.1ppt.com/xiazai/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教程： 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8"/>
              </a:rPr>
              <a:t>www.1ppt.com/powerpoint/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资料下载：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9"/>
              </a:rPr>
              <a:t>www.1ppt.com/ziliao/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范文下载：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0"/>
              </a:rPr>
              <a:t>www.1ppt.com/fanwen/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试卷下载：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1"/>
              </a:rPr>
              <a:t>www.1ppt.com/shiti/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教案下载：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2"/>
              </a:rPr>
              <a:t>www.1ppt.com/jiaoan/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论坛：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3"/>
              </a:rPr>
              <a:t>www.1ppt.cn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4"/>
              </a:rPr>
              <a:t>www.1ppt.com/kejian/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语文课件：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5"/>
              </a:rPr>
              <a:t>www.1ppt.com/kejian/yuwen/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数学课件：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6"/>
              </a:rPr>
              <a:t>www.1ppt.com/kejian/shuxue/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英语课件：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7"/>
              </a:rPr>
              <a:t>www.1ppt.com/kejian/yingyu/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美术课件：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8"/>
              </a:rPr>
              <a:t>www.1ppt.com/kejian/meishu/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科学课件：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9"/>
              </a:rPr>
              <a:t>www.1ppt.com/kejian/kexue/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物理课件：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0"/>
              </a:rPr>
              <a:t>www.1ppt.com/kejian/wuli/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化学课件：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1"/>
              </a:rPr>
              <a:t>www.1ppt.com/kejian/huaxue/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生物课件：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2"/>
              </a:rPr>
              <a:t>www.1ppt.com/kejian/shengwu/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地理课件：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3"/>
              </a:rPr>
              <a:t>www.1ppt.com/kejian/dili/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历史课件：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4"/>
              </a:rPr>
              <a:t>www.1ppt.com/kejian/lishi/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7AC05-D420-4A4D-99D1-7667B0661BE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4098" name="标题 1"/>
          <p:cNvSpPr>
            <a:spLocks noGrp="1"/>
          </p:cNvSpPr>
          <p:nvPr>
            <p:ph type="title" idx="4294967295"/>
          </p:nvPr>
        </p:nvSpPr>
        <p:spPr bwMode="auto">
          <a:xfrm>
            <a:off x="0" y="584201"/>
            <a:ext cx="277345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第</a:t>
            </a: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</a:rPr>
              <a:t>七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课 </a:t>
            </a:r>
            <a:r>
              <a:rPr lang="en-US" altLang="zh-CN" sz="3200" b="1" dirty="0">
                <a:solidFill>
                  <a:schemeClr val="bg1"/>
                </a:solidFill>
                <a:latin typeface="微软雅黑" panose="020B0503020204020204" pitchFamily="34" charset="-122"/>
              </a:rPr>
              <a:t>z</a:t>
            </a:r>
            <a:r>
              <a:rPr lang="en-US" altLang="zh-CN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 c s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6" name="文本框 3"/>
          <p:cNvSpPr txBox="1"/>
          <p:nvPr/>
        </p:nvSpPr>
        <p:spPr>
          <a:xfrm>
            <a:off x="5296394" y="1770858"/>
            <a:ext cx="3563093" cy="289310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</a:rPr>
              <a:t>汉语拼音 </a:t>
            </a:r>
            <a:endParaRPr lang="en-US" altLang="zh-CN" sz="6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en-US" altLang="zh-CN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</a:rPr>
              <a:t>z c s</a:t>
            </a:r>
            <a:endParaRPr lang="zh-CN" altLang="en-US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243093" y="1609018"/>
            <a:ext cx="4769233" cy="35492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我会写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 flipH="1">
            <a:off x="6724650" y="1998496"/>
            <a:ext cx="1879490" cy="4467340"/>
          </a:xfrm>
          <a:prstGeom prst="rect">
            <a:avLst/>
          </a:prstGeom>
        </p:spPr>
      </p:pic>
      <p:cxnSp>
        <p:nvCxnSpPr>
          <p:cNvPr id="20" name="直接连接符 19"/>
          <p:cNvCxnSpPr/>
          <p:nvPr/>
        </p:nvCxnSpPr>
        <p:spPr bwMode="auto">
          <a:xfrm>
            <a:off x="451842" y="5169506"/>
            <a:ext cx="187562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 bwMode="auto">
          <a:xfrm>
            <a:off x="451842" y="5609571"/>
            <a:ext cx="187562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 bwMode="auto">
          <a:xfrm>
            <a:off x="451842" y="6049636"/>
            <a:ext cx="187562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 bwMode="auto">
          <a:xfrm>
            <a:off x="451842" y="6489700"/>
            <a:ext cx="187562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5" name="直接连接符 64"/>
          <p:cNvCxnSpPr/>
          <p:nvPr/>
        </p:nvCxnSpPr>
        <p:spPr bwMode="auto">
          <a:xfrm>
            <a:off x="2706169" y="5131599"/>
            <a:ext cx="3823277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6" name="直接连接符 65"/>
          <p:cNvCxnSpPr/>
          <p:nvPr/>
        </p:nvCxnSpPr>
        <p:spPr bwMode="auto">
          <a:xfrm>
            <a:off x="2706169" y="5571664"/>
            <a:ext cx="382327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7" name="直接连接符 66"/>
          <p:cNvCxnSpPr/>
          <p:nvPr/>
        </p:nvCxnSpPr>
        <p:spPr bwMode="auto">
          <a:xfrm>
            <a:off x="2706169" y="6011729"/>
            <a:ext cx="382327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8" name="直接连接符 67"/>
          <p:cNvCxnSpPr/>
          <p:nvPr/>
        </p:nvCxnSpPr>
        <p:spPr bwMode="auto">
          <a:xfrm>
            <a:off x="2706169" y="6451793"/>
            <a:ext cx="3823277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9" name="矩形 68"/>
          <p:cNvSpPr/>
          <p:nvPr/>
        </p:nvSpPr>
        <p:spPr>
          <a:xfrm>
            <a:off x="2679766" y="5212942"/>
            <a:ext cx="82586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sī</a:t>
            </a:r>
            <a:endParaRPr lang="zh-CN" altLang="en-US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4718130" y="5212942"/>
            <a:ext cx="82586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sǐ</a:t>
            </a:r>
            <a:endParaRPr lang="zh-CN" altLang="en-US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5737312" y="5212942"/>
            <a:ext cx="82586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sì</a:t>
            </a:r>
            <a:endParaRPr lang="zh-CN" altLang="en-US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3698948" y="5212942"/>
            <a:ext cx="82586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sí</a:t>
            </a:r>
            <a:endParaRPr lang="en-US" altLang="zh-CN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1023669" y="5161673"/>
            <a:ext cx="96367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6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si</a:t>
            </a:r>
            <a:endParaRPr lang="en-US" altLang="zh-CN" sz="6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51" name="直接连接符 50"/>
          <p:cNvCxnSpPr/>
          <p:nvPr/>
        </p:nvCxnSpPr>
        <p:spPr bwMode="auto">
          <a:xfrm>
            <a:off x="432215" y="3503596"/>
            <a:ext cx="187562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 bwMode="auto">
          <a:xfrm>
            <a:off x="432215" y="3943661"/>
            <a:ext cx="187562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3" name="直接连接符 52"/>
          <p:cNvCxnSpPr/>
          <p:nvPr/>
        </p:nvCxnSpPr>
        <p:spPr bwMode="auto">
          <a:xfrm>
            <a:off x="432215" y="4383726"/>
            <a:ext cx="187562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4" name="直接连接符 53"/>
          <p:cNvCxnSpPr/>
          <p:nvPr/>
        </p:nvCxnSpPr>
        <p:spPr bwMode="auto">
          <a:xfrm>
            <a:off x="432215" y="4823790"/>
            <a:ext cx="187562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直接连接符 54"/>
          <p:cNvCxnSpPr/>
          <p:nvPr/>
        </p:nvCxnSpPr>
        <p:spPr bwMode="auto">
          <a:xfrm>
            <a:off x="2686541" y="3465689"/>
            <a:ext cx="3823277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55"/>
          <p:cNvCxnSpPr/>
          <p:nvPr/>
        </p:nvCxnSpPr>
        <p:spPr bwMode="auto">
          <a:xfrm>
            <a:off x="2686541" y="3905754"/>
            <a:ext cx="382327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3" name="直接连接符 72"/>
          <p:cNvCxnSpPr/>
          <p:nvPr/>
        </p:nvCxnSpPr>
        <p:spPr bwMode="auto">
          <a:xfrm>
            <a:off x="2686541" y="4345819"/>
            <a:ext cx="382327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4" name="直接连接符 73"/>
          <p:cNvCxnSpPr/>
          <p:nvPr/>
        </p:nvCxnSpPr>
        <p:spPr bwMode="auto">
          <a:xfrm>
            <a:off x="2686541" y="4785883"/>
            <a:ext cx="3823277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5" name="矩形 74"/>
          <p:cNvSpPr/>
          <p:nvPr/>
        </p:nvSpPr>
        <p:spPr>
          <a:xfrm>
            <a:off x="2660139" y="3547032"/>
            <a:ext cx="82586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cī</a:t>
            </a:r>
            <a:endParaRPr lang="zh-CN" altLang="en-US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4698502" y="3547032"/>
            <a:ext cx="82586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cǐ</a:t>
            </a:r>
            <a:endParaRPr lang="zh-CN" altLang="en-US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5717685" y="3547032"/>
            <a:ext cx="82586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cì</a:t>
            </a:r>
            <a:endParaRPr lang="zh-CN" altLang="en-US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3679320" y="3547032"/>
            <a:ext cx="82586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cí</a:t>
            </a:r>
            <a:endParaRPr lang="en-US" altLang="zh-CN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997164" y="3484012"/>
            <a:ext cx="98972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ci</a:t>
            </a:r>
            <a:endParaRPr lang="en-US" altLang="zh-CN" sz="6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80" name="直接连接符 79"/>
          <p:cNvCxnSpPr/>
          <p:nvPr/>
        </p:nvCxnSpPr>
        <p:spPr bwMode="auto">
          <a:xfrm>
            <a:off x="432215" y="1753186"/>
            <a:ext cx="187562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1" name="直接连接符 80"/>
          <p:cNvCxnSpPr/>
          <p:nvPr/>
        </p:nvCxnSpPr>
        <p:spPr bwMode="auto">
          <a:xfrm>
            <a:off x="432215" y="2193251"/>
            <a:ext cx="187562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2" name="直接连接符 81"/>
          <p:cNvCxnSpPr/>
          <p:nvPr/>
        </p:nvCxnSpPr>
        <p:spPr bwMode="auto">
          <a:xfrm>
            <a:off x="432215" y="2633316"/>
            <a:ext cx="187562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3" name="直接连接符 82"/>
          <p:cNvCxnSpPr/>
          <p:nvPr/>
        </p:nvCxnSpPr>
        <p:spPr bwMode="auto">
          <a:xfrm>
            <a:off x="432215" y="3073380"/>
            <a:ext cx="187562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4" name="直接连接符 83"/>
          <p:cNvCxnSpPr/>
          <p:nvPr/>
        </p:nvCxnSpPr>
        <p:spPr bwMode="auto">
          <a:xfrm>
            <a:off x="2686541" y="1715279"/>
            <a:ext cx="3823277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5" name="直接连接符 84"/>
          <p:cNvCxnSpPr/>
          <p:nvPr/>
        </p:nvCxnSpPr>
        <p:spPr bwMode="auto">
          <a:xfrm>
            <a:off x="2686541" y="2155344"/>
            <a:ext cx="382327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6" name="直接连接符 85"/>
          <p:cNvCxnSpPr/>
          <p:nvPr/>
        </p:nvCxnSpPr>
        <p:spPr bwMode="auto">
          <a:xfrm>
            <a:off x="2686541" y="2595409"/>
            <a:ext cx="382327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7" name="直接连接符 86"/>
          <p:cNvCxnSpPr/>
          <p:nvPr/>
        </p:nvCxnSpPr>
        <p:spPr bwMode="auto">
          <a:xfrm>
            <a:off x="2686541" y="3035473"/>
            <a:ext cx="3823277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8" name="矩形 87"/>
          <p:cNvSpPr/>
          <p:nvPr/>
        </p:nvSpPr>
        <p:spPr>
          <a:xfrm>
            <a:off x="2660139" y="1796622"/>
            <a:ext cx="78258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</a:t>
            </a:r>
            <a:r>
              <a:rPr lang="en-US" altLang="zh-CN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ī</a:t>
            </a:r>
            <a:endParaRPr lang="zh-CN" altLang="en-US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4698502" y="1796622"/>
            <a:ext cx="78258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zǐ</a:t>
            </a:r>
            <a:endParaRPr lang="zh-CN" altLang="en-US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5717685" y="1796622"/>
            <a:ext cx="78258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zì</a:t>
            </a:r>
            <a:endParaRPr lang="zh-CN" altLang="en-US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3679321" y="1796622"/>
            <a:ext cx="78258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zí</a:t>
            </a:r>
            <a:endParaRPr lang="en-US" altLang="zh-CN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1059549" y="1745353"/>
            <a:ext cx="86843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6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zi</a:t>
            </a:r>
            <a:endParaRPr lang="en-US" altLang="zh-CN" sz="6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4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要领总结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34183" y="5321121"/>
          <a:ext cx="7897976" cy="1120020"/>
        </p:xfrm>
        <a:graphic>
          <a:graphicData uri="http://schemas.openxmlformats.org/drawingml/2006/table">
            <a:tbl>
              <a:tblPr/>
              <a:tblGrid>
                <a:gridCol w="556196"/>
                <a:gridCol w="786339"/>
                <a:gridCol w="6555441"/>
              </a:tblGrid>
              <a:tr h="40023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6000" b="1" i="0" u="none" strike="noStrike" kern="1200" cap="none" spc="0" normalizeH="0" baseline="0" noProof="0" dirty="0" smtClean="0">
                          <a:ln w="1905"/>
                          <a:gradFill>
                            <a:gsLst>
                              <a:gs pos="0">
                                <a:srgbClr val="D7712B">
                                  <a:shade val="20000"/>
                                  <a:satMod val="200000"/>
                                </a:srgbClr>
                              </a:gs>
                              <a:gs pos="78000">
                                <a:srgbClr val="D7712B">
                                  <a:tint val="90000"/>
                                  <a:shade val="89000"/>
                                  <a:satMod val="220000"/>
                                </a:srgbClr>
                              </a:gs>
                              <a:gs pos="100000">
                                <a:srgbClr val="D7712B">
                                  <a:tint val="12000"/>
                                  <a:satMod val="255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kumimoji="0" lang="en-US" altLang="zh-CN" sz="6000" b="1" i="0" u="none" strike="noStrike" kern="1200" cap="none" spc="0" normalizeH="0" baseline="0" noProof="0" dirty="0">
                        <a:ln w="1905"/>
                        <a:gradFill>
                          <a:gsLst>
                            <a:gs pos="0">
                              <a:srgbClr val="D7712B">
                                <a:shade val="20000"/>
                                <a:satMod val="200000"/>
                              </a:srgbClr>
                            </a:gs>
                            <a:gs pos="78000">
                              <a:srgbClr val="D7712B">
                                <a:tint val="90000"/>
                                <a:shade val="89000"/>
                                <a:satMod val="220000"/>
                              </a:srgbClr>
                            </a:gs>
                            <a:gs pos="100000">
                              <a:srgbClr val="D7712B">
                                <a:tint val="12000"/>
                                <a:satMod val="255000"/>
                              </a:srgb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10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黑体" panose="02010609060101010101" pitchFamily="49" charset="-122"/>
                        </a:rPr>
                        <a:t>写法</a:t>
                      </a:r>
                      <a:endParaRPr lang="zh-CN" sz="2000" kern="100"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000" kern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起笔向左写，</a:t>
                      </a:r>
                      <a:r>
                        <a:rPr lang="en-US" sz="2000" kern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sz="2000" kern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笔；占满中格。</a:t>
                      </a:r>
                      <a:r>
                        <a:rPr lang="en-US" sz="2000" kern="10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黑体" panose="02010609060101010101" pitchFamily="49" charset="-122"/>
                        </a:rPr>
                        <a:t>s</a:t>
                      </a:r>
                      <a:r>
                        <a:rPr lang="zh-CN" sz="2000" kern="10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黑体" panose="02010609060101010101" pitchFamily="49" charset="-122"/>
                        </a:rPr>
                        <a:t>上下弯得要一样。</a:t>
                      </a:r>
                      <a:endParaRPr lang="zh-CN" sz="2000" kern="100"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9786">
                <a:tc vMerge="1"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黑体" panose="02010609060101010101" pitchFamily="49" charset="-122"/>
                        </a:rPr>
                        <a:t>发音</a:t>
                      </a:r>
                      <a:endParaRPr lang="zh-CN" sz="2000" kern="100" dirty="0"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舌尖和上齿背轻轻接触；软腭上升，堵塞鼻腔通道，使气流从舌尖和上齿背之间摩擦而出，发“丝”音。</a:t>
                      </a:r>
                      <a:endParaRPr lang="zh-CN" sz="2000" kern="100" dirty="0"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634183" y="3391469"/>
          <a:ext cx="7887891" cy="1644454"/>
        </p:xfrm>
        <a:graphic>
          <a:graphicData uri="http://schemas.openxmlformats.org/drawingml/2006/table">
            <a:tbl>
              <a:tblPr/>
              <a:tblGrid>
                <a:gridCol w="555485"/>
                <a:gridCol w="766880"/>
                <a:gridCol w="6565526"/>
              </a:tblGrid>
              <a:tr h="54815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6000" b="1" i="0" u="none" strike="noStrike" kern="1200" cap="none" spc="0" normalizeH="0" baseline="0" noProof="0" dirty="0" smtClean="0">
                          <a:ln w="1905"/>
                          <a:gradFill>
                            <a:gsLst>
                              <a:gs pos="0">
                                <a:srgbClr val="D7712B">
                                  <a:shade val="20000"/>
                                  <a:satMod val="200000"/>
                                </a:srgbClr>
                              </a:gs>
                              <a:gs pos="78000">
                                <a:srgbClr val="D7712B">
                                  <a:tint val="90000"/>
                                  <a:shade val="89000"/>
                                  <a:satMod val="220000"/>
                                </a:srgbClr>
                              </a:gs>
                              <a:gs pos="100000">
                                <a:srgbClr val="D7712B">
                                  <a:tint val="12000"/>
                                  <a:satMod val="255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en-US" altLang="zh-CN" sz="6000" b="1" i="0" u="none" strike="noStrike" kern="1200" cap="none" spc="0" normalizeH="0" baseline="0" noProof="0" dirty="0">
                        <a:ln w="1905"/>
                        <a:gradFill>
                          <a:gsLst>
                            <a:gs pos="0">
                              <a:srgbClr val="D7712B">
                                <a:shade val="20000"/>
                                <a:satMod val="200000"/>
                              </a:srgbClr>
                            </a:gs>
                            <a:gs pos="78000">
                              <a:srgbClr val="D7712B">
                                <a:tint val="90000"/>
                                <a:shade val="89000"/>
                                <a:satMod val="220000"/>
                              </a:srgbClr>
                            </a:gs>
                            <a:gs pos="100000">
                              <a:srgbClr val="D7712B">
                                <a:tint val="12000"/>
                                <a:satMod val="255000"/>
                              </a:srgb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10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黑体" panose="02010609060101010101" pitchFamily="49" charset="-122"/>
                        </a:rPr>
                        <a:t>写法</a:t>
                      </a:r>
                      <a:endParaRPr lang="zh-CN" sz="2000" kern="100"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黑体" panose="02010609060101010101" pitchFamily="49" charset="-122"/>
                        </a:rPr>
                        <a:t> </a:t>
                      </a:r>
                      <a:r>
                        <a:rPr lang="en-US" sz="2000" kern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c</a:t>
                      </a:r>
                      <a:r>
                        <a:rPr lang="zh-CN" sz="2000" kern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（半圆）起笔向左写，</a:t>
                      </a:r>
                      <a:r>
                        <a:rPr lang="en-US" sz="2000" kern="10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黑体" panose="02010609060101010101" pitchFamily="49" charset="-122"/>
                        </a:rPr>
                        <a:t>1</a:t>
                      </a:r>
                      <a:r>
                        <a:rPr lang="zh-CN" sz="2000" kern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笔；占满中格，</a:t>
                      </a:r>
                      <a:r>
                        <a:rPr lang="zh-CN" sz="2000" kern="10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黑体" panose="02010609060101010101" pitchFamily="49" charset="-122"/>
                        </a:rPr>
                        <a:t>半圆要饱满</a:t>
                      </a:r>
                      <a:endParaRPr lang="zh-CN" sz="2000" kern="100"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6303">
                <a:tc vMerge="1"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黑体" panose="02010609060101010101" pitchFamily="49" charset="-122"/>
                        </a:rPr>
                        <a:t>发音</a:t>
                      </a:r>
                      <a:endParaRPr lang="zh-CN" sz="2000" kern="100" dirty="0"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与</a:t>
                      </a:r>
                      <a:r>
                        <a:rPr lang="en-US" sz="2000" kern="100" dirty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z</a:t>
                      </a:r>
                      <a:r>
                        <a:rPr lang="zh-CN" sz="2000" kern="100" dirty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发音基本相同，差别是舌尖离开上齿背时有一股较强的气流冲出来，发“刺”一声音。</a:t>
                      </a:r>
                      <a:endParaRPr lang="zh-CN" sz="2000" kern="100" dirty="0"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634183" y="1663523"/>
          <a:ext cx="7897976" cy="1442749"/>
        </p:xfrm>
        <a:graphic>
          <a:graphicData uri="http://schemas.openxmlformats.org/drawingml/2006/table">
            <a:tbl>
              <a:tblPr/>
              <a:tblGrid>
                <a:gridCol w="556196"/>
                <a:gridCol w="735913"/>
                <a:gridCol w="6605867"/>
              </a:tblGrid>
              <a:tr h="48091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6000" b="1" i="0" u="none" strike="noStrike" kern="1200" cap="none" spc="0" normalizeH="0" baseline="0" noProof="0" dirty="0" smtClean="0">
                          <a:ln w="1905"/>
                          <a:gradFill>
                            <a:gsLst>
                              <a:gs pos="0">
                                <a:srgbClr val="D7712B">
                                  <a:shade val="20000"/>
                                  <a:satMod val="200000"/>
                                </a:srgbClr>
                              </a:gs>
                              <a:gs pos="78000">
                                <a:srgbClr val="D7712B">
                                  <a:tint val="90000"/>
                                  <a:shade val="89000"/>
                                  <a:satMod val="220000"/>
                                </a:srgbClr>
                              </a:gs>
                              <a:gs pos="100000">
                                <a:srgbClr val="D7712B">
                                  <a:tint val="12000"/>
                                  <a:satMod val="255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z</a:t>
                      </a:r>
                      <a:endParaRPr kumimoji="0" lang="en-US" altLang="zh-CN" sz="6000" b="1" i="0" u="none" strike="noStrike" kern="1200" cap="none" spc="0" normalizeH="0" baseline="0" noProof="0" dirty="0">
                        <a:ln w="1905"/>
                        <a:gradFill>
                          <a:gsLst>
                            <a:gs pos="0">
                              <a:srgbClr val="D7712B">
                                <a:shade val="20000"/>
                                <a:satMod val="200000"/>
                              </a:srgbClr>
                            </a:gs>
                            <a:gs pos="78000">
                              <a:srgbClr val="D7712B">
                                <a:tint val="90000"/>
                                <a:shade val="89000"/>
                                <a:satMod val="220000"/>
                              </a:srgbClr>
                            </a:gs>
                            <a:gs pos="100000">
                              <a:srgbClr val="D7712B">
                                <a:tint val="12000"/>
                                <a:satMod val="255000"/>
                              </a:srgb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写法</a:t>
                      </a:r>
                      <a:endParaRPr lang="zh-CN" sz="2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黑体" panose="02010609060101010101" pitchFamily="49" charset="-122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横左下斜横，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笔；占满中格，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z</a:t>
                      </a:r>
                      <a:r>
                        <a:rPr 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上下要相等。 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1833">
                <a:tc vMerge="1"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发音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黑体" panose="02010609060101010101" pitchFamily="49" charset="-122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舌尖抵住上齿背，阻塞气流；软腭上升，堵塞鼻腔通道；然后舌尖稍稍离开上齿背，使气流挤出来，发“字”一声音。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黑体" panose="02010609060101010101" pitchFamily="49" charset="-122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0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我会做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13160" y="1644135"/>
            <a:ext cx="33970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kern="100" dirty="0" smtClean="0">
                <a:solidFill>
                  <a:srgbClr val="000000"/>
                </a:solidFill>
                <a:latin typeface="微软雅黑" panose="020B0503020204020204" pitchFamily="34" charset="-122"/>
                <a:cs typeface="黑体" panose="02010609060101010101" pitchFamily="49" charset="-122"/>
              </a:rPr>
              <a:t>1.</a:t>
            </a:r>
            <a:r>
              <a:rPr lang="zh-CN" altLang="en-US" sz="3200" kern="100" dirty="0">
                <a:solidFill>
                  <a:srgbClr val="000000"/>
                </a:solidFill>
                <a:latin typeface="微软雅黑" panose="020B0503020204020204" pitchFamily="34" charset="-122"/>
                <a:cs typeface="黑体" panose="02010609060101010101" pitchFamily="49" charset="-122"/>
              </a:rPr>
              <a:t>把字母送回家</a:t>
            </a:r>
            <a:r>
              <a:rPr lang="zh-CN" altLang="en-US" sz="3200" kern="100" dirty="0" smtClean="0">
                <a:solidFill>
                  <a:srgbClr val="000000"/>
                </a:solidFill>
                <a:latin typeface="微软雅黑" panose="020B0503020204020204" pitchFamily="34" charset="-122"/>
                <a:cs typeface="黑体" panose="02010609060101010101" pitchFamily="49" charset="-122"/>
              </a:rPr>
              <a:t>。</a:t>
            </a:r>
            <a:endParaRPr lang="zh-CN" altLang="en-US" sz="3200" dirty="0">
              <a:latin typeface="微软雅黑" panose="020B0503020204020204" pitchFamily="34" charset="-122"/>
            </a:endParaRPr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0" y="272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2002049" y="2408896"/>
            <a:ext cx="56188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altLang="zh-CN" sz="4400" b="1" dirty="0">
                <a:solidFill>
                  <a:srgbClr val="00B050"/>
                </a:solidFill>
              </a:rPr>
              <a:t>z    zi    ci    c    s    si</a:t>
            </a:r>
            <a:endParaRPr lang="zh-CN" altLang="en-US" sz="4400" b="1" dirty="0">
              <a:solidFill>
                <a:srgbClr val="00B05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478918" y="3833335"/>
            <a:ext cx="644192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3200" dirty="0"/>
              <a:t>声母：  </a:t>
            </a:r>
            <a:r>
              <a:rPr lang="en-US" altLang="zh-CN" sz="3200" dirty="0" smtClean="0"/>
              <a:t>________</a:t>
            </a:r>
            <a:r>
              <a:rPr lang="zh-CN" altLang="en-US" sz="3200" dirty="0" smtClean="0"/>
              <a:t>                  </a:t>
            </a:r>
            <a:endParaRPr lang="zh-CN" altLang="en-US" sz="3200" dirty="0"/>
          </a:p>
          <a:p>
            <a:pPr>
              <a:lnSpc>
                <a:spcPct val="200000"/>
              </a:lnSpc>
            </a:pPr>
            <a:r>
              <a:rPr lang="zh-CN" altLang="en-US" sz="3200" dirty="0"/>
              <a:t>整体认读音节： </a:t>
            </a:r>
            <a:r>
              <a:rPr lang="en-US" altLang="zh-CN" sz="3200" dirty="0" smtClean="0"/>
              <a:t>__________</a:t>
            </a:r>
            <a:r>
              <a:rPr lang="zh-CN" altLang="en-US" sz="3200" dirty="0" smtClean="0"/>
              <a:t>                   </a:t>
            </a:r>
            <a:endParaRPr lang="zh-CN" altLang="en-US" sz="3200" dirty="0"/>
          </a:p>
        </p:txBody>
      </p:sp>
      <p:sp>
        <p:nvSpPr>
          <p:cNvPr id="7" name="矩形 6"/>
          <p:cNvSpPr/>
          <p:nvPr/>
        </p:nvSpPr>
        <p:spPr>
          <a:xfrm>
            <a:off x="2969922" y="3907912"/>
            <a:ext cx="188064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altLang="zh-CN" sz="4400" b="1" dirty="0" smtClean="0">
                <a:solidFill>
                  <a:srgbClr val="00B050"/>
                </a:solidFill>
              </a:rPr>
              <a:t> z</a:t>
            </a:r>
            <a:r>
              <a:rPr lang="en-US" altLang="zh-CN" sz="4400" b="1" dirty="0" smtClean="0">
                <a:solidFill>
                  <a:srgbClr val="00B050"/>
                </a:solidFill>
              </a:rPr>
              <a:t>  c  s</a:t>
            </a:r>
            <a:endParaRPr lang="zh-CN" altLang="en-US" dirty="0"/>
          </a:p>
        </p:txBody>
      </p:sp>
      <p:sp>
        <p:nvSpPr>
          <p:cNvPr id="26" name="矩形 25"/>
          <p:cNvSpPr/>
          <p:nvPr/>
        </p:nvSpPr>
        <p:spPr>
          <a:xfrm>
            <a:off x="4324277" y="4864386"/>
            <a:ext cx="25090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altLang="zh-CN" sz="4400" b="1" dirty="0" smtClean="0">
                <a:solidFill>
                  <a:srgbClr val="00B050"/>
                </a:solidFill>
              </a:rPr>
              <a:t> z</a:t>
            </a:r>
            <a:r>
              <a:rPr lang="en-US" altLang="zh-CN" sz="4400" b="1" dirty="0" smtClean="0">
                <a:solidFill>
                  <a:srgbClr val="00B050"/>
                </a:solidFill>
              </a:rPr>
              <a:t>i  ci  </a:t>
            </a:r>
            <a:r>
              <a:rPr lang="en-US" altLang="zh-CN" sz="4400" b="1" dirty="0" err="1" smtClean="0">
                <a:solidFill>
                  <a:srgbClr val="00B050"/>
                </a:solidFill>
              </a:rPr>
              <a:t>si</a:t>
            </a:r>
            <a:r>
              <a:rPr lang="en-US" altLang="zh-CN" sz="4400" b="1" dirty="0" smtClean="0">
                <a:solidFill>
                  <a:srgbClr val="00B050"/>
                </a:solidFill>
              </a:rPr>
              <a:t> </a:t>
            </a:r>
            <a:endParaRPr lang="zh-CN" alt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0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我会做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13160" y="1644135"/>
            <a:ext cx="38074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kern="100" dirty="0" smtClean="0">
                <a:solidFill>
                  <a:srgbClr val="000000"/>
                </a:solidFill>
                <a:latin typeface="微软雅黑" panose="020B0503020204020204" pitchFamily="34" charset="-122"/>
                <a:cs typeface="黑体" panose="02010609060101010101" pitchFamily="49" charset="-122"/>
              </a:rPr>
              <a:t>2.</a:t>
            </a:r>
            <a:r>
              <a:rPr lang="zh-CN" altLang="en-US" sz="3200" kern="100" dirty="0" smtClean="0">
                <a:solidFill>
                  <a:srgbClr val="000000"/>
                </a:solidFill>
                <a:latin typeface="微软雅黑" panose="020B0503020204020204" pitchFamily="34" charset="-122"/>
                <a:cs typeface="黑体" panose="02010609060101010101" pitchFamily="49" charset="-122"/>
              </a:rPr>
              <a:t>照样子，填一填</a:t>
            </a:r>
            <a:r>
              <a:rPr lang="zh-CN" altLang="zh-CN" sz="3200" kern="100" dirty="0" smtClean="0">
                <a:solidFill>
                  <a:srgbClr val="000000"/>
                </a:solidFill>
                <a:latin typeface="微软雅黑" panose="020B0503020204020204" pitchFamily="34" charset="-122"/>
                <a:cs typeface="黑体" panose="02010609060101010101" pitchFamily="49" charset="-122"/>
              </a:rPr>
              <a:t>。</a:t>
            </a:r>
            <a:endParaRPr lang="zh-CN" altLang="en-US" sz="3200" dirty="0">
              <a:latin typeface="微软雅黑" panose="020B0503020204020204" pitchFamily="34" charset="-122"/>
            </a:endParaRPr>
          </a:p>
        </p:txBody>
      </p:sp>
      <p:grpSp>
        <p:nvGrpSpPr>
          <p:cNvPr id="11" name="组合 10"/>
          <p:cNvGrpSpPr/>
          <p:nvPr/>
        </p:nvGrpSpPr>
        <p:grpSpPr bwMode="auto">
          <a:xfrm>
            <a:off x="4714875" y="2485069"/>
            <a:ext cx="973517" cy="3878103"/>
            <a:chOff x="0" y="0"/>
            <a:chExt cx="1213" cy="2651"/>
          </a:xfrm>
        </p:grpSpPr>
        <p:sp>
          <p:nvSpPr>
            <p:cNvPr id="12" name="AutoShape 448"/>
            <p:cNvSpPr>
              <a:spLocks noChangeArrowheads="1"/>
            </p:cNvSpPr>
            <p:nvPr/>
          </p:nvSpPr>
          <p:spPr bwMode="auto">
            <a:xfrm>
              <a:off x="0" y="0"/>
              <a:ext cx="1213" cy="779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000000"/>
              </a:solidFill>
              <a:miter lim="800000"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ts val="1200"/>
                </a:lnSpc>
                <a:spcAft>
                  <a:spcPts val="0"/>
                </a:spcAft>
              </a:pPr>
              <a:r>
                <a:rPr lang="en-US" sz="4000" kern="100" dirty="0" err="1" smtClean="0">
                  <a:effectLst/>
                  <a:latin typeface="Berlin Sans FB" panose="020E0602020502020306" pitchFamily="34" charset="0"/>
                  <a:ea typeface="方正姚体" panose="02010601030101010101" pitchFamily="2" charset="-122"/>
                  <a:cs typeface="Times New Roman" panose="02020603050405020304" pitchFamily="18" charset="0"/>
                </a:rPr>
                <a:t>ba</a:t>
              </a:r>
              <a:endParaRPr lang="zh-CN" sz="28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3" name="AutoShape 449"/>
            <p:cNvSpPr>
              <a:spLocks noChangeArrowheads="1"/>
            </p:cNvSpPr>
            <p:nvPr/>
          </p:nvSpPr>
          <p:spPr bwMode="auto">
            <a:xfrm>
              <a:off x="0" y="624"/>
              <a:ext cx="1080" cy="779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0000"/>
              </a:solidFill>
              <a:miter lim="800000"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lnSpc>
                  <a:spcPts val="1200"/>
                </a:lnSpc>
                <a:spcAft>
                  <a:spcPts val="0"/>
                </a:spcAft>
              </a:pPr>
              <a:r>
                <a:rPr lang="en-US" sz="1400" kern="100">
                  <a:solidFill>
                    <a:srgbClr val="FF0000"/>
                  </a:solidFill>
                  <a:effectLst/>
                  <a:latin typeface="方正姚体" panose="02010601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 </a:t>
              </a:r>
              <a:endParaRPr lang="zh-CN" sz="105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4" name="AutoShape 450"/>
            <p:cNvSpPr>
              <a:spLocks noChangeArrowheads="1"/>
            </p:cNvSpPr>
            <p:nvPr/>
          </p:nvSpPr>
          <p:spPr bwMode="auto">
            <a:xfrm>
              <a:off x="0" y="1248"/>
              <a:ext cx="1080" cy="779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0000"/>
              </a:solidFill>
              <a:miter lim="800000"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ts val="1200"/>
                </a:lnSpc>
                <a:spcAft>
                  <a:spcPts val="0"/>
                </a:spcAft>
              </a:pPr>
              <a:r>
                <a:rPr lang="en-US" sz="1200" kern="100">
                  <a:solidFill>
                    <a:srgbClr val="FF0000"/>
                  </a:solidFill>
                  <a:effectLst/>
                  <a:latin typeface="方正姚体" panose="02010601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 </a:t>
              </a:r>
              <a:endParaRPr lang="zh-CN" sz="105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5" name="AutoShape 451"/>
            <p:cNvSpPr>
              <a:spLocks noChangeArrowheads="1"/>
            </p:cNvSpPr>
            <p:nvPr/>
          </p:nvSpPr>
          <p:spPr bwMode="auto">
            <a:xfrm>
              <a:off x="0" y="1872"/>
              <a:ext cx="1080" cy="779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0000"/>
              </a:solidFill>
              <a:miter lim="800000"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ts val="1200"/>
                </a:lnSpc>
                <a:spcAft>
                  <a:spcPts val="0"/>
                </a:spcAft>
              </a:pPr>
              <a:r>
                <a:rPr lang="en-US" sz="1200" kern="100">
                  <a:solidFill>
                    <a:srgbClr val="FF0000"/>
                  </a:solidFill>
                  <a:effectLst/>
                  <a:latin typeface="方正姚体" panose="02010601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 </a:t>
              </a:r>
              <a:endParaRPr lang="zh-CN" sz="105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16" name="矩形 15"/>
          <p:cNvSpPr/>
          <p:nvPr/>
        </p:nvSpPr>
        <p:spPr>
          <a:xfrm>
            <a:off x="1151748" y="2316485"/>
            <a:ext cx="65433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66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endParaRPr lang="en-US" altLang="zh-CN" sz="6600" b="1" dirty="0">
              <a:ln w="1905"/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151748" y="3296048"/>
            <a:ext cx="65433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66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</a:t>
            </a:r>
            <a:endParaRPr lang="en-US" altLang="zh-CN" sz="6600" b="1" dirty="0">
              <a:ln w="1905"/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151748" y="4275611"/>
            <a:ext cx="65433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66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en-US" altLang="zh-CN" sz="6600" b="1" dirty="0">
              <a:ln w="1905"/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151748" y="5255175"/>
            <a:ext cx="65433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66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</a:t>
            </a:r>
            <a:endParaRPr lang="en-US" altLang="zh-CN" sz="6600" b="1" dirty="0">
              <a:ln w="1905"/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939167" y="3772543"/>
            <a:ext cx="65433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66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ɑ</a:t>
            </a:r>
            <a:endParaRPr lang="en-US" altLang="zh-CN" sz="6600" b="1" dirty="0">
              <a:ln w="1905"/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21" name="直接连接符 20"/>
          <p:cNvCxnSpPr>
            <a:endCxn id="20" idx="1"/>
          </p:cNvCxnSpPr>
          <p:nvPr/>
        </p:nvCxnSpPr>
        <p:spPr bwMode="auto">
          <a:xfrm>
            <a:off x="1684568" y="3076864"/>
            <a:ext cx="1254599" cy="1249677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 bwMode="auto">
          <a:xfrm>
            <a:off x="3395785" y="4422668"/>
            <a:ext cx="1314191" cy="1153550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直接连接符 22"/>
          <p:cNvCxnSpPr>
            <a:endCxn id="20" idx="1"/>
          </p:cNvCxnSpPr>
          <p:nvPr/>
        </p:nvCxnSpPr>
        <p:spPr bwMode="auto">
          <a:xfrm>
            <a:off x="1672857" y="4004269"/>
            <a:ext cx="1266310" cy="322273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直接连接符 23"/>
          <p:cNvCxnSpPr>
            <a:endCxn id="20" idx="1"/>
          </p:cNvCxnSpPr>
          <p:nvPr/>
        </p:nvCxnSpPr>
        <p:spPr bwMode="auto">
          <a:xfrm flipV="1">
            <a:off x="1672857" y="4326541"/>
            <a:ext cx="1266310" cy="639528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直接连接符 24"/>
          <p:cNvCxnSpPr>
            <a:endCxn id="20" idx="1"/>
          </p:cNvCxnSpPr>
          <p:nvPr/>
        </p:nvCxnSpPr>
        <p:spPr bwMode="auto">
          <a:xfrm flipV="1">
            <a:off x="1659210" y="4326541"/>
            <a:ext cx="1279957" cy="1553472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 bwMode="auto">
          <a:xfrm>
            <a:off x="3417919" y="4404044"/>
            <a:ext cx="1281633" cy="188494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 bwMode="auto">
          <a:xfrm flipV="1">
            <a:off x="3417919" y="3718949"/>
            <a:ext cx="1308668" cy="680752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 bwMode="auto">
          <a:xfrm flipV="1">
            <a:off x="3395784" y="2716430"/>
            <a:ext cx="1357837" cy="1652644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7" name="矩形 36"/>
          <p:cNvSpPr/>
          <p:nvPr/>
        </p:nvSpPr>
        <p:spPr>
          <a:xfrm>
            <a:off x="4842431" y="3334229"/>
            <a:ext cx="9697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400" b="1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zɑ</a:t>
            </a:r>
            <a:endParaRPr lang="en-US" altLang="zh-CN" sz="44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4842431" y="4275612"/>
            <a:ext cx="9697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400" b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r>
              <a:rPr lang="en-US" altLang="zh-CN" sz="4400" b="1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ɑ</a:t>
            </a:r>
            <a:endParaRPr lang="en-US" altLang="zh-CN" sz="44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4842431" y="5252130"/>
            <a:ext cx="9697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400" b="1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sɑ</a:t>
            </a:r>
            <a:endParaRPr lang="en-US" altLang="zh-CN" sz="44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2" name="标题 1"/>
          <p:cNvSpPr txBox="1"/>
          <p:nvPr/>
        </p:nvSpPr>
        <p:spPr bwMode="auto">
          <a:xfrm>
            <a:off x="0" y="584201"/>
            <a:ext cx="244467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</a:rPr>
              <a:t>课文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情景图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096987" y="1312422"/>
            <a:ext cx="47606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300000"/>
              </a:lnSpc>
            </a:pPr>
            <a:r>
              <a:rPr lang="zh-CN" altLang="en-US" sz="2400" dirty="0"/>
              <a:t>图上画了什么？它们正在干什么</a:t>
            </a:r>
            <a:r>
              <a:rPr lang="zh-CN" altLang="en-US" sz="2400" dirty="0" smtClean="0"/>
              <a:t>？</a:t>
            </a:r>
            <a:endParaRPr lang="en-US" altLang="zh-CN" sz="2400" dirty="0" smtClean="0"/>
          </a:p>
        </p:txBody>
      </p:sp>
      <p:sp>
        <p:nvSpPr>
          <p:cNvPr id="15" name="文本框 14"/>
          <p:cNvSpPr txBox="1"/>
          <p:nvPr/>
        </p:nvSpPr>
        <p:spPr>
          <a:xfrm>
            <a:off x="4561423" y="2368633"/>
            <a:ext cx="35702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刺猬妈妈，四只小刺猬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它们正在学字母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184239" y="3730547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 smtClean="0"/>
              <a:t>读儿歌：</a:t>
            </a:r>
            <a:endParaRPr lang="zh-CN" altLang="en-US" sz="2400" dirty="0"/>
          </a:p>
        </p:txBody>
      </p:sp>
      <p:sp>
        <p:nvSpPr>
          <p:cNvPr id="17" name="文本框 16"/>
          <p:cNvSpPr txBox="1"/>
          <p:nvPr/>
        </p:nvSpPr>
        <p:spPr>
          <a:xfrm>
            <a:off x="5600011" y="3730547"/>
            <a:ext cx="233910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四只小刺猬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endParaRPr lang="en-US" altLang="zh-CN" sz="28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一起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学字母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28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妈妈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领着念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endParaRPr lang="en-US" altLang="zh-CN" sz="28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学生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跟着读。</a:t>
            </a:r>
            <a:endParaRPr lang="en-US" altLang="zh-CN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274935" y="1668317"/>
            <a:ext cx="3702267" cy="46805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1357345" y="4716168"/>
            <a:ext cx="80021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</a:t>
            </a:r>
            <a:endParaRPr lang="en-US" altLang="zh-CN" sz="9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矩形 8"/>
          <p:cNvSpPr/>
          <p:nvPr/>
        </p:nvSpPr>
        <p:spPr>
          <a:xfrm>
            <a:off x="4132033" y="4716168"/>
            <a:ext cx="86914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en-US" altLang="zh-CN" sz="9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949086" y="4752760"/>
            <a:ext cx="86914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</a:t>
            </a:r>
            <a:endParaRPr lang="en-US" altLang="zh-CN" sz="9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2" name="标题 1"/>
          <p:cNvSpPr txBox="1"/>
          <p:nvPr/>
        </p:nvSpPr>
        <p:spPr bwMode="auto">
          <a:xfrm>
            <a:off x="0" y="584201"/>
            <a:ext cx="244467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</a:rPr>
              <a:t>课文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情景图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446028" y="2092349"/>
            <a:ext cx="2550000" cy="254285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684813" y="2092348"/>
            <a:ext cx="1942857" cy="274285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471445" y="1625681"/>
            <a:ext cx="1607143" cy="347619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946352" y="3290013"/>
            <a:ext cx="735006" cy="24128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www.1ppt.com/moban/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素材：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www.1ppt.com/sucai/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背景：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www.1ppt.com/beijing/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图表：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www.1ppt.com/tubiao/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www.1ppt.com/xiazai/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www.1ppt.com/powerpoint/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www.1ppt.com/ziliao/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www.1ppt.com/fanwen/     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www.1ppt.com/shiti/  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www.1ppt.com/jiaoan/       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论坛：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www.1ppt.cn                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语文课件：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www.1ppt.com/kejian/yuwen/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数学课件：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www.1ppt.com/kejian/shuxue/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英语课件：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www.1ppt.com/kejian/yingyu/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美术课件：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www.1ppt.com/kejian/meishu/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科学课件：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www.1ppt.com/kejian/kexue/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物理课件：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www.1ppt.com/kejian/wuli/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化学课件：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www.1ppt.com/kejian/huaxue/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生物课件：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www.1ppt.com/kejian/shengwu/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地理课件：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www.1ppt.com/kejian/dili/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历史课件：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www.1ppt.com/kejian/lishi/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2975810" y="2011517"/>
            <a:ext cx="5848822" cy="3744903"/>
          </a:xfrm>
          <a:prstGeom prst="rect">
            <a:avLst/>
          </a:prstGeom>
        </p:spPr>
      </p:pic>
      <p:sp>
        <p:nvSpPr>
          <p:cNvPr id="11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</a:rPr>
              <a:t>我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会读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480616" y="2166336"/>
            <a:ext cx="80021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</a:t>
            </a:r>
            <a:endParaRPr lang="en-US" altLang="zh-CN" sz="9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矩形 6"/>
          <p:cNvSpPr/>
          <p:nvPr/>
        </p:nvSpPr>
        <p:spPr>
          <a:xfrm>
            <a:off x="4182973" y="2643682"/>
            <a:ext cx="40796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bg1"/>
                </a:solidFill>
              </a:rPr>
              <a:t>图中有谁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？她拿了什么</a:t>
            </a:r>
            <a:r>
              <a:rPr lang="zh-CN" altLang="en-US" sz="2400" b="1" dirty="0">
                <a:solidFill>
                  <a:schemeClr val="bg1"/>
                </a:solidFill>
              </a:rPr>
              <a:t>？</a:t>
            </a:r>
            <a:endParaRPr lang="en-US" altLang="zh-CN" sz="2400" b="1" dirty="0" smtClean="0">
              <a:solidFill>
                <a:schemeClr val="bg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324373" y="3510598"/>
            <a:ext cx="5416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一位</a:t>
            </a:r>
            <a:r>
              <a:rPr lang="zh-CN" altLang="en-US" sz="24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小姑娘</a:t>
            </a:r>
            <a:r>
              <a:rPr lang="en-US" altLang="zh-CN" sz="24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她正举着一个数字</a:t>
            </a:r>
            <a:r>
              <a:rPr lang="en-US" altLang="zh-CN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卡片。</a:t>
            </a:r>
            <a:endParaRPr lang="en-US" altLang="zh-CN" sz="2400" dirty="0" smtClean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407231" y="4149423"/>
            <a:ext cx="2492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写好文字</a:t>
            </a:r>
            <a:r>
              <a:rPr lang="en-US" altLang="zh-CN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z </a:t>
            </a:r>
            <a:r>
              <a:rPr lang="en-US" altLang="zh-CN" sz="2400" dirty="0" err="1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z</a:t>
            </a:r>
            <a:r>
              <a:rPr lang="en-US" altLang="zh-CN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2400" dirty="0" err="1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z</a:t>
            </a:r>
            <a:r>
              <a:rPr lang="zh-CN" altLang="en-US" sz="24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2400" dirty="0" smtClean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464793" y="4130525"/>
            <a:ext cx="7505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zh-CN" altLang="en-US" sz="4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字</a:t>
            </a:r>
            <a:endParaRPr lang="zh-CN" altLang="en-US" dirty="0"/>
          </a:p>
        </p:txBody>
      </p:sp>
      <p:cxnSp>
        <p:nvCxnSpPr>
          <p:cNvPr id="16" name="直接箭头连接符 15"/>
          <p:cNvCxnSpPr/>
          <p:nvPr/>
        </p:nvCxnSpPr>
        <p:spPr bwMode="auto">
          <a:xfrm>
            <a:off x="7028890" y="4514518"/>
            <a:ext cx="705971" cy="0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7810506" y="3970321"/>
            <a:ext cx="5806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zh-CN" sz="6000" b="1" dirty="0" smtClean="0">
                <a:solidFill>
                  <a:srgbClr val="FF0000"/>
                </a:solidFill>
                <a:latin typeface="微软雅黑" panose="020B0503020204020204" pitchFamily="34" charset="-122"/>
              </a:rPr>
              <a:t>z</a:t>
            </a:r>
            <a:endParaRPr lang="zh-CN" altLang="en-US" dirty="0"/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47824" y="2698891"/>
            <a:ext cx="2550000" cy="2542857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5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2975810" y="2011517"/>
            <a:ext cx="5848822" cy="3744903"/>
          </a:xfrm>
          <a:prstGeom prst="rect">
            <a:avLst/>
          </a:prstGeom>
        </p:spPr>
      </p:pic>
      <p:sp>
        <p:nvSpPr>
          <p:cNvPr id="14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我会读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182972" y="3565628"/>
            <a:ext cx="2185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像</a:t>
            </a:r>
            <a:r>
              <a:rPr lang="en-US" altLang="zh-CN" sz="24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C</a:t>
            </a:r>
            <a:r>
              <a:rPr lang="zh-CN" altLang="en-US" sz="24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的仙人掌。</a:t>
            </a:r>
            <a:endParaRPr lang="en-US" altLang="zh-CN" sz="2400" dirty="0" smtClean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398964" y="4177658"/>
            <a:ext cx="7505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zh-CN" altLang="en-US" sz="4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刺</a:t>
            </a:r>
            <a:endParaRPr lang="en-US" altLang="zh-CN" sz="44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902984" y="3982427"/>
            <a:ext cx="57259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zh-CN" sz="60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c</a:t>
            </a:r>
            <a:endParaRPr lang="zh-CN" altLang="en-US" dirty="0"/>
          </a:p>
        </p:txBody>
      </p:sp>
      <p:cxnSp>
        <p:nvCxnSpPr>
          <p:cNvPr id="13" name="直接箭头连接符 12"/>
          <p:cNvCxnSpPr/>
          <p:nvPr/>
        </p:nvCxnSpPr>
        <p:spPr bwMode="auto">
          <a:xfrm>
            <a:off x="7079058" y="4628757"/>
            <a:ext cx="705971" cy="0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8" name="矩形 17"/>
          <p:cNvSpPr/>
          <p:nvPr/>
        </p:nvSpPr>
        <p:spPr>
          <a:xfrm>
            <a:off x="3480616" y="2166336"/>
            <a:ext cx="86914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en-US" altLang="zh-CN" sz="9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182973" y="2643682"/>
            <a:ext cx="40796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bg1"/>
                </a:solidFill>
              </a:rPr>
              <a:t>图上画的是什么？用手指比划一下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。</a:t>
            </a:r>
            <a:endParaRPr lang="en-US" altLang="zh-CN" sz="2400" b="1" dirty="0" smtClean="0">
              <a:solidFill>
                <a:schemeClr val="bg1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182972" y="4259426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像个</a:t>
            </a:r>
            <a:r>
              <a:rPr lang="zh-CN" altLang="en-US" sz="24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半圆 </a:t>
            </a:r>
            <a:r>
              <a:rPr lang="en-US" altLang="zh-CN" sz="24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c </a:t>
            </a:r>
            <a:r>
              <a:rPr lang="en-US" altLang="zh-CN" sz="2400" dirty="0" err="1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c</a:t>
            </a:r>
            <a:r>
              <a:rPr lang="en-US" altLang="zh-CN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c</a:t>
            </a:r>
            <a:r>
              <a:rPr lang="zh-CN" altLang="en-US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2400" dirty="0" smtClean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47957" y="2425031"/>
            <a:ext cx="1942857" cy="2742857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/>
      <p:bldP spid="17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2975810" y="2011517"/>
            <a:ext cx="5848822" cy="3744903"/>
          </a:xfrm>
          <a:prstGeom prst="rect">
            <a:avLst/>
          </a:prstGeom>
        </p:spPr>
      </p:pic>
      <p:sp>
        <p:nvSpPr>
          <p:cNvPr id="2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我会读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182973" y="2657128"/>
            <a:ext cx="40796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bg1"/>
                </a:solidFill>
              </a:rPr>
              <a:t>同学们，有认识图中显示的是什么吗</a:t>
            </a:r>
            <a:r>
              <a:rPr lang="en-US" altLang="zh-CN" sz="2400" b="1" dirty="0">
                <a:solidFill>
                  <a:schemeClr val="bg1"/>
                </a:solidFill>
              </a:rPr>
              <a:t>?</a:t>
            </a:r>
            <a:endParaRPr lang="en-US" altLang="zh-CN" sz="2400" b="1" dirty="0" smtClean="0">
              <a:solidFill>
                <a:schemeClr val="bg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234646" y="3596189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两根大丝瓜。</a:t>
            </a:r>
            <a:endParaRPr lang="en-US" altLang="zh-CN" sz="2400" dirty="0" smtClean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480616" y="2166336"/>
            <a:ext cx="86914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</a:t>
            </a:r>
            <a:endParaRPr lang="en-US" altLang="zh-CN" sz="9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234645" y="4307357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丝瓜丝</a:t>
            </a:r>
            <a:r>
              <a:rPr lang="zh-CN" altLang="en-US" sz="24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儿 </a:t>
            </a:r>
            <a:r>
              <a:rPr lang="en-US" altLang="zh-CN" sz="24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s </a:t>
            </a:r>
            <a:r>
              <a:rPr lang="en-US" altLang="zh-CN" sz="2400" dirty="0" err="1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s</a:t>
            </a:r>
            <a:r>
              <a:rPr lang="en-US" altLang="zh-CN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2400" dirty="0" err="1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s</a:t>
            </a:r>
            <a:r>
              <a:rPr lang="zh-CN" altLang="en-US" sz="24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2400" dirty="0" smtClean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544904" y="4194717"/>
            <a:ext cx="7505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zh-CN" altLang="en-US" sz="4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丝</a:t>
            </a:r>
            <a:endParaRPr lang="zh-CN" altLang="en-US" dirty="0"/>
          </a:p>
        </p:txBody>
      </p:sp>
      <p:cxnSp>
        <p:nvCxnSpPr>
          <p:cNvPr id="16" name="直接箭头连接符 15"/>
          <p:cNvCxnSpPr/>
          <p:nvPr/>
        </p:nvCxnSpPr>
        <p:spPr bwMode="auto">
          <a:xfrm>
            <a:off x="7109000" y="4578710"/>
            <a:ext cx="705971" cy="0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7867870" y="4002041"/>
            <a:ext cx="56457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zh-CN" sz="6000" b="1" dirty="0">
                <a:solidFill>
                  <a:srgbClr val="FF0000"/>
                </a:solidFill>
                <a:latin typeface="微软雅黑" panose="020B0503020204020204" pitchFamily="34" charset="-122"/>
              </a:rPr>
              <a:t>s</a:t>
            </a:r>
            <a:endParaRPr lang="zh-CN" altLang="en-US" dirty="0"/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907353" y="1997901"/>
            <a:ext cx="1607143" cy="347619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3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我会读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27971" y="2909910"/>
            <a:ext cx="65434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ɑ</a:t>
            </a:r>
            <a:endParaRPr lang="en-US" altLang="zh-CN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700791" y="1992929"/>
            <a:ext cx="53091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</a:t>
            </a:r>
            <a:endParaRPr lang="en-US" altLang="zh-CN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709003" y="2989096"/>
            <a:ext cx="56938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en-US" altLang="zh-CN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矩形 7"/>
          <p:cNvSpPr/>
          <p:nvPr/>
        </p:nvSpPr>
        <p:spPr>
          <a:xfrm>
            <a:off x="2961681" y="3002242"/>
            <a:ext cx="99257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5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r>
              <a:rPr lang="en-US" altLang="zh-CN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ɑ</a:t>
            </a:r>
            <a:endParaRPr lang="en-US" altLang="zh-CN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矩形 8"/>
          <p:cNvSpPr/>
          <p:nvPr/>
        </p:nvSpPr>
        <p:spPr>
          <a:xfrm>
            <a:off x="2961682" y="4048950"/>
            <a:ext cx="99257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sɑ</a:t>
            </a:r>
            <a:endParaRPr lang="en-US" altLang="zh-CN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733523" y="4048950"/>
            <a:ext cx="56938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</a:t>
            </a:r>
            <a:endParaRPr lang="en-US" altLang="zh-CN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961682" y="1955534"/>
            <a:ext cx="95410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zɑ</a:t>
            </a:r>
            <a:endParaRPr lang="en-US" altLang="zh-CN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27" name="直接连接符 26"/>
          <p:cNvCxnSpPr/>
          <p:nvPr/>
        </p:nvCxnSpPr>
        <p:spPr bwMode="auto">
          <a:xfrm flipV="1">
            <a:off x="1084428" y="3628991"/>
            <a:ext cx="744987" cy="922731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 bwMode="auto">
          <a:xfrm>
            <a:off x="1066880" y="2646425"/>
            <a:ext cx="739029" cy="703907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 bwMode="auto">
          <a:xfrm>
            <a:off x="1045802" y="3508794"/>
            <a:ext cx="760107" cy="635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直接连接符 55"/>
          <p:cNvCxnSpPr/>
          <p:nvPr/>
        </p:nvCxnSpPr>
        <p:spPr bwMode="auto">
          <a:xfrm>
            <a:off x="2260282" y="2488348"/>
            <a:ext cx="760107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直接连接符 56"/>
          <p:cNvCxnSpPr/>
          <p:nvPr/>
        </p:nvCxnSpPr>
        <p:spPr bwMode="auto">
          <a:xfrm>
            <a:off x="2260282" y="3502444"/>
            <a:ext cx="760107" cy="635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 bwMode="auto">
          <a:xfrm>
            <a:off x="2260282" y="4555361"/>
            <a:ext cx="760107" cy="635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 bwMode="auto">
          <a:xfrm flipH="1">
            <a:off x="2260283" y="2488347"/>
            <a:ext cx="15671" cy="208116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7" name="矩形 66"/>
          <p:cNvSpPr/>
          <p:nvPr/>
        </p:nvSpPr>
        <p:spPr>
          <a:xfrm>
            <a:off x="6023746" y="2896764"/>
            <a:ext cx="65434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</a:t>
            </a:r>
            <a:endParaRPr lang="en-US" altLang="zh-CN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4996566" y="1979783"/>
            <a:ext cx="53091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</a:t>
            </a:r>
            <a:endParaRPr lang="en-US" altLang="zh-CN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5004778" y="2975950"/>
            <a:ext cx="56938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en-US" altLang="zh-CN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7257457" y="2989096"/>
            <a:ext cx="99257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cu</a:t>
            </a:r>
            <a:endParaRPr lang="en-US" altLang="zh-CN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7257457" y="4035804"/>
            <a:ext cx="99257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su</a:t>
            </a:r>
            <a:endParaRPr lang="en-US" altLang="zh-CN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5029298" y="4035804"/>
            <a:ext cx="56938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</a:t>
            </a:r>
            <a:endParaRPr lang="en-US" altLang="zh-CN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7257457" y="1942388"/>
            <a:ext cx="95410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zu</a:t>
            </a:r>
            <a:endParaRPr lang="en-US" altLang="zh-CN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74" name="直接连接符 73"/>
          <p:cNvCxnSpPr/>
          <p:nvPr/>
        </p:nvCxnSpPr>
        <p:spPr bwMode="auto">
          <a:xfrm flipV="1">
            <a:off x="5380203" y="3615845"/>
            <a:ext cx="744987" cy="922731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5" name="直接连接符 74"/>
          <p:cNvCxnSpPr/>
          <p:nvPr/>
        </p:nvCxnSpPr>
        <p:spPr bwMode="auto">
          <a:xfrm>
            <a:off x="5362655" y="2633279"/>
            <a:ext cx="739029" cy="703907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6" name="直接连接符 75"/>
          <p:cNvCxnSpPr/>
          <p:nvPr/>
        </p:nvCxnSpPr>
        <p:spPr bwMode="auto">
          <a:xfrm>
            <a:off x="5341577" y="3495648"/>
            <a:ext cx="760107" cy="635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7" name="直接连接符 76"/>
          <p:cNvCxnSpPr/>
          <p:nvPr/>
        </p:nvCxnSpPr>
        <p:spPr bwMode="auto">
          <a:xfrm>
            <a:off x="6556057" y="2475202"/>
            <a:ext cx="760107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8" name="直接连接符 77"/>
          <p:cNvCxnSpPr/>
          <p:nvPr/>
        </p:nvCxnSpPr>
        <p:spPr bwMode="auto">
          <a:xfrm>
            <a:off x="6556057" y="3489298"/>
            <a:ext cx="760107" cy="635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9" name="直接连接符 78"/>
          <p:cNvCxnSpPr/>
          <p:nvPr/>
        </p:nvCxnSpPr>
        <p:spPr bwMode="auto">
          <a:xfrm>
            <a:off x="6556057" y="4542215"/>
            <a:ext cx="760107" cy="635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0" name="直接连接符 79"/>
          <p:cNvCxnSpPr/>
          <p:nvPr/>
        </p:nvCxnSpPr>
        <p:spPr bwMode="auto">
          <a:xfrm flipH="1">
            <a:off x="6556058" y="2475201"/>
            <a:ext cx="15671" cy="2081168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我会写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 flipH="1">
            <a:off x="6909460" y="2212397"/>
            <a:ext cx="1879490" cy="446734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753" y="2212397"/>
            <a:ext cx="6400707" cy="3630534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组合 45"/>
          <p:cNvGrpSpPr/>
          <p:nvPr/>
        </p:nvGrpSpPr>
        <p:grpSpPr>
          <a:xfrm>
            <a:off x="1418458" y="1377474"/>
            <a:ext cx="5747407" cy="3061589"/>
            <a:chOff x="1950226" y="1667985"/>
            <a:chExt cx="7403075" cy="3632200"/>
          </a:xfrm>
        </p:grpSpPr>
        <p:pic>
          <p:nvPicPr>
            <p:cNvPr id="48" name="图片 47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950226" y="1667985"/>
              <a:ext cx="7403075" cy="3632200"/>
            </a:xfrm>
            <a:prstGeom prst="rect">
              <a:avLst/>
            </a:prstGeom>
          </p:spPr>
        </p:pic>
        <p:sp>
          <p:nvSpPr>
            <p:cNvPr id="57" name="矩形 56"/>
            <p:cNvSpPr/>
            <p:nvPr/>
          </p:nvSpPr>
          <p:spPr bwMode="auto">
            <a:xfrm>
              <a:off x="7943181" y="1815151"/>
              <a:ext cx="1265380" cy="873457"/>
            </a:xfrm>
            <a:prstGeom prst="rect">
              <a:avLst/>
            </a:prstGeom>
            <a:solidFill>
              <a:srgbClr val="244141"/>
            </a:solidFill>
            <a:ln w="9525" cap="flat" cmpd="sng" algn="ctr">
              <a:solidFill>
                <a:srgbClr val="24414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44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我会写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flipH="1">
            <a:off x="6909460" y="2212397"/>
            <a:ext cx="1879490" cy="4467340"/>
          </a:xfrm>
          <a:prstGeom prst="rect">
            <a:avLst/>
          </a:prstGeom>
        </p:spPr>
      </p:pic>
      <p:cxnSp>
        <p:nvCxnSpPr>
          <p:cNvPr id="20" name="直接连接符 19"/>
          <p:cNvCxnSpPr/>
          <p:nvPr/>
        </p:nvCxnSpPr>
        <p:spPr bwMode="auto">
          <a:xfrm>
            <a:off x="5447228" y="5013234"/>
            <a:ext cx="187562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 bwMode="auto">
          <a:xfrm>
            <a:off x="5447228" y="5453299"/>
            <a:ext cx="187562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 bwMode="auto">
          <a:xfrm>
            <a:off x="5447228" y="5893364"/>
            <a:ext cx="187562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 bwMode="auto">
          <a:xfrm>
            <a:off x="5447228" y="6333428"/>
            <a:ext cx="187562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0" name="矩形 49"/>
          <p:cNvSpPr/>
          <p:nvPr/>
        </p:nvSpPr>
        <p:spPr>
          <a:xfrm>
            <a:off x="6074562" y="5005401"/>
            <a:ext cx="65433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</a:t>
            </a:r>
            <a:endParaRPr lang="en-US" altLang="zh-CN" sz="6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51" name="直接连接符 50"/>
          <p:cNvCxnSpPr/>
          <p:nvPr/>
        </p:nvCxnSpPr>
        <p:spPr bwMode="auto">
          <a:xfrm>
            <a:off x="2989308" y="5013234"/>
            <a:ext cx="187562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 bwMode="auto">
          <a:xfrm>
            <a:off x="2989308" y="5453299"/>
            <a:ext cx="187562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3" name="直接连接符 52"/>
          <p:cNvCxnSpPr/>
          <p:nvPr/>
        </p:nvCxnSpPr>
        <p:spPr bwMode="auto">
          <a:xfrm>
            <a:off x="2989308" y="5893364"/>
            <a:ext cx="187562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4" name="直接连接符 53"/>
          <p:cNvCxnSpPr/>
          <p:nvPr/>
        </p:nvCxnSpPr>
        <p:spPr bwMode="auto">
          <a:xfrm>
            <a:off x="2989308" y="6333428"/>
            <a:ext cx="187562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9" name="矩形 78"/>
          <p:cNvSpPr/>
          <p:nvPr/>
        </p:nvSpPr>
        <p:spPr>
          <a:xfrm>
            <a:off x="3616642" y="5005401"/>
            <a:ext cx="65433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en-US" altLang="zh-CN" sz="6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80" name="直接连接符 79"/>
          <p:cNvCxnSpPr/>
          <p:nvPr/>
        </p:nvCxnSpPr>
        <p:spPr bwMode="auto">
          <a:xfrm>
            <a:off x="531390" y="4988641"/>
            <a:ext cx="187562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1" name="直接连接符 80"/>
          <p:cNvCxnSpPr/>
          <p:nvPr/>
        </p:nvCxnSpPr>
        <p:spPr bwMode="auto">
          <a:xfrm>
            <a:off x="531390" y="5428706"/>
            <a:ext cx="187562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2" name="直接连接符 81"/>
          <p:cNvCxnSpPr/>
          <p:nvPr/>
        </p:nvCxnSpPr>
        <p:spPr bwMode="auto">
          <a:xfrm>
            <a:off x="531390" y="5868771"/>
            <a:ext cx="187562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3" name="直接连接符 82"/>
          <p:cNvCxnSpPr/>
          <p:nvPr/>
        </p:nvCxnSpPr>
        <p:spPr bwMode="auto">
          <a:xfrm>
            <a:off x="531390" y="6308835"/>
            <a:ext cx="187562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2" name="矩形 91"/>
          <p:cNvSpPr/>
          <p:nvPr/>
        </p:nvSpPr>
        <p:spPr>
          <a:xfrm>
            <a:off x="1158723" y="4980808"/>
            <a:ext cx="65433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</a:t>
            </a:r>
            <a:endParaRPr lang="en-US" altLang="zh-CN" sz="6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矩形 2"/>
          <p:cNvSpPr/>
          <p:nvPr/>
        </p:nvSpPr>
        <p:spPr>
          <a:xfrm>
            <a:off x="1667592" y="2141053"/>
            <a:ext cx="515158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3105" algn="just"/>
            <a:r>
              <a:rPr lang="en-US" altLang="zh-CN" sz="4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z</a:t>
            </a:r>
            <a:r>
              <a:rPr lang="zh-CN" altLang="en-US" sz="4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en-US" altLang="zh-CN" sz="4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c</a:t>
            </a:r>
            <a:r>
              <a:rPr lang="zh-CN" altLang="en-US" sz="4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en-US" altLang="zh-CN" sz="4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s</a:t>
            </a:r>
            <a:r>
              <a:rPr lang="zh-CN" altLang="en-US" sz="32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都占满第二格，</a:t>
            </a:r>
            <a:r>
              <a:rPr lang="en-US" altLang="zh-CN" sz="32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z</a:t>
            </a:r>
            <a:r>
              <a:rPr lang="zh-CN" altLang="en-US" sz="32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上下要相等，</a:t>
            </a:r>
            <a:r>
              <a:rPr lang="en-US" altLang="zh-CN" sz="32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c</a:t>
            </a:r>
            <a:r>
              <a:rPr lang="zh-CN" altLang="en-US" sz="32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半圆要饱满，</a:t>
            </a:r>
            <a:r>
              <a:rPr lang="en-US" altLang="zh-CN" sz="32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s</a:t>
            </a:r>
            <a:r>
              <a:rPr lang="zh-CN" altLang="en-US" sz="32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上下弯得要一样。</a:t>
            </a:r>
            <a:endParaRPr lang="zh-CN" altLang="en-US" sz="320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第一PPT模板网-WWW.1PPT.COM">
  <a:themeElements>
    <a:clrScheme name="3_Office 主题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3_Office 主题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微软雅黑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微软雅黑" panose="020B0503020204020204" pitchFamily="34" charset="-122"/>
          </a:defRPr>
        </a:defPPr>
      </a:lstStyle>
    </a:lnDef>
  </a:objectDefaults>
  <a:extraClrSchemeLst>
    <a:extraClrScheme>
      <a:clrScheme name="3_Office 主题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1536</Words>
  <Application>WPS 演示</Application>
  <PresentationFormat>全屏显示(4:3)</PresentationFormat>
  <Paragraphs>234</Paragraphs>
  <Slides>13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8" baseType="lpstr">
      <vt:lpstr>Arial</vt:lpstr>
      <vt:lpstr>宋体</vt:lpstr>
      <vt:lpstr>Wingdings</vt:lpstr>
      <vt:lpstr>微软雅黑</vt:lpstr>
      <vt:lpstr>Calibri</vt:lpstr>
      <vt:lpstr>楷体</vt:lpstr>
      <vt:lpstr>黑体</vt:lpstr>
      <vt:lpstr>Calibri</vt:lpstr>
      <vt:lpstr>Times New Roman</vt:lpstr>
      <vt:lpstr>Berlin Sans FB</vt:lpstr>
      <vt:lpstr>Segoe Print</vt:lpstr>
      <vt:lpstr>方正姚体</vt:lpstr>
      <vt:lpstr>Arial</vt:lpstr>
      <vt:lpstr>Arial Unicode MS</vt:lpstr>
      <vt:lpstr>第一PPT模板网-WWW.1PPT.COM</vt:lpstr>
      <vt:lpstr>第七课 z c 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creator>第一PPT模板网-WWW.1PPT.COM</dc:creator>
  <cp:keywords>第一PPT模板网-WWW.1PPT.COM</cp:keywords>
  <dc:subject>第一PPT模板网-WWW.1PPT.COM</dc:subject>
  <cp:lastModifiedBy>清菡</cp:lastModifiedBy>
  <cp:revision>341</cp:revision>
  <dcterms:created xsi:type="dcterms:W3CDTF">2014-11-28T08:03:00Z</dcterms:created>
  <dcterms:modified xsi:type="dcterms:W3CDTF">2019-09-18T06:45:50Z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2052-11.1.0.9058</vt:lpwstr>
  </property>
</Properties>
</file>